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1"/>
  </p:notesMasterIdLst>
  <p:sldIdLst>
    <p:sldId id="258" r:id="rId2"/>
    <p:sldId id="259" r:id="rId3"/>
    <p:sldId id="295" r:id="rId4"/>
    <p:sldId id="260" r:id="rId5"/>
    <p:sldId id="296" r:id="rId6"/>
    <p:sldId id="297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jOKf9pV/+3yWXY495vKw7EsrTG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401" autoAdjust="0"/>
  </p:normalViewPr>
  <p:slideViewPr>
    <p:cSldViewPr snapToGrid="0">
      <p:cViewPr>
        <p:scale>
          <a:sx n="80" d="100"/>
          <a:sy n="80" d="100"/>
        </p:scale>
        <p:origin x="1302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Código Fiscal de la Federación Art. 29-A fracción cuarta.</a:t>
            </a:r>
          </a:p>
          <a:p>
            <a:r>
              <a:rPr lang="es-MX" dirty="0"/>
              <a:t>Se vuelve obligatorio integrar el domicilio fiscal del receptor del CFDI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s-MX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05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Código Fiscal de la Federación Art. 29-A fracción cuarta.</a:t>
            </a:r>
          </a:p>
          <a:p>
            <a:r>
              <a:rPr lang="es-MX" dirty="0"/>
              <a:t>Se vuelve obligatorio integrar el domicilio fiscal del receptor del CFDI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s-MX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390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AFA5D90-E982-4F86-9979-1388BA0CCF77}"/>
              </a:ext>
            </a:extLst>
          </p:cNvPr>
          <p:cNvSpPr txBox="1"/>
          <p:nvPr/>
        </p:nvSpPr>
        <p:spPr>
          <a:xfrm>
            <a:off x="692435" y="3180756"/>
            <a:ext cx="4716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2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Aplicativo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946F172-F48F-4587-8038-9F1FB91AB0F6}"/>
              </a:ext>
            </a:extLst>
          </p:cNvPr>
          <p:cNvSpPr txBox="1"/>
          <p:nvPr/>
        </p:nvSpPr>
        <p:spPr>
          <a:xfrm>
            <a:off x="359813" y="4718755"/>
            <a:ext cx="53816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0" b="1" dirty="0">
                <a:solidFill>
                  <a:schemeClr val="bg2">
                    <a:lumMod val="75000"/>
                  </a:schemeClr>
                </a:solidFill>
                <a:latin typeface="Lucida Bright" panose="02040602050505020304" pitchFamily="18" charset="0"/>
              </a:rPr>
              <a:t>“</a:t>
            </a:r>
            <a:r>
              <a:rPr lang="es-MX" sz="7000" b="1" dirty="0" err="1">
                <a:solidFill>
                  <a:schemeClr val="bg2">
                    <a:lumMod val="75000"/>
                  </a:schemeClr>
                </a:solidFill>
                <a:latin typeface="Lucida Bright" panose="02040602050505020304" pitchFamily="18" charset="0"/>
              </a:rPr>
              <a:t>misDatos</a:t>
            </a:r>
            <a:r>
              <a:rPr lang="es-MX" sz="7000" b="1" dirty="0">
                <a:solidFill>
                  <a:schemeClr val="bg2">
                    <a:lumMod val="75000"/>
                  </a:schemeClr>
                </a:solidFill>
                <a:latin typeface="Lucida Bright" panose="02040602050505020304" pitchFamily="18" charset="0"/>
              </a:rPr>
              <a:t>”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3BF9699-DB8D-4B70-8369-1BE135B71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433836"/>
            <a:ext cx="2957689" cy="257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09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2882477" y="550444"/>
            <a:ext cx="4070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Inicio de Sesión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86609D-A038-4A3E-837C-1ADE9AD6D6EB}"/>
              </a:ext>
            </a:extLst>
          </p:cNvPr>
          <p:cNvSpPr txBox="1"/>
          <p:nvPr/>
        </p:nvSpPr>
        <p:spPr>
          <a:xfrm>
            <a:off x="201366" y="1702656"/>
            <a:ext cx="53866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En caso que los datos no sean correctos se mostrará un mensaje de error para verificar los datos de acceso. </a:t>
            </a:r>
            <a:endParaRPr lang="es-MX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290967F-5A4A-416E-8E9C-70C4C6282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" y="3665915"/>
            <a:ext cx="4511040" cy="19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83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2882477" y="550444"/>
            <a:ext cx="4070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Inicio de Sesión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86609D-A038-4A3E-837C-1ADE9AD6D6EB}"/>
              </a:ext>
            </a:extLst>
          </p:cNvPr>
          <p:cNvSpPr txBox="1"/>
          <p:nvPr/>
        </p:nvSpPr>
        <p:spPr>
          <a:xfrm>
            <a:off x="201366" y="1849413"/>
            <a:ext cx="538663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Si se inicia sesión por primera vez o a través de un restablecimiento de contraseña se mostrará el módulo de actualización de contraseña.</a:t>
            </a:r>
          </a:p>
          <a:p>
            <a:pPr algn="just"/>
            <a:endParaRPr lang="es-MX" sz="2400" dirty="0">
              <a:latin typeface="Microsoft Sans Serif" panose="020B0604020202020204" pitchFamily="34" charset="0"/>
            </a:endParaRPr>
          </a:p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Ingresar la nueva contraseña y su confirmación.</a:t>
            </a:r>
          </a:p>
          <a:p>
            <a:pPr algn="just"/>
            <a:endParaRPr lang="es-MX" sz="2400" dirty="0">
              <a:latin typeface="Microsoft Sans Serif" panose="020B0604020202020204" pitchFamily="34" charset="0"/>
            </a:endParaRPr>
          </a:p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Dar clic en el botón “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Actualizar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”.</a:t>
            </a:r>
          </a:p>
          <a:p>
            <a:pPr algn="just"/>
            <a:endParaRPr lang="es-MX" sz="2400" dirty="0">
              <a:latin typeface="Microsoft Sans Serif" panose="020B0604020202020204" pitchFamily="34" charset="0"/>
            </a:endParaRPr>
          </a:p>
          <a:p>
            <a:pPr algn="just"/>
            <a:endParaRPr lang="es-MX" sz="2000" b="1" i="0" u="none" strike="noStrik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  <a:p>
            <a:pPr algn="just"/>
            <a:r>
              <a:rPr lang="es-MX" sz="2000" b="1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* Por cuestiones de seguridad no se deberá tener la contraseña generada por el sistema.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2168015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2882477" y="550444"/>
            <a:ext cx="4070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Inicio de Sesión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DF33CED-36E7-4737-AC5F-443D6E2C7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5" y="1580444"/>
            <a:ext cx="4082464" cy="5198533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5061E77C-018E-4A13-8BDA-DB947B0B2C3F}"/>
              </a:ext>
            </a:extLst>
          </p:cNvPr>
          <p:cNvCxnSpPr/>
          <p:nvPr/>
        </p:nvCxnSpPr>
        <p:spPr>
          <a:xfrm flipH="1">
            <a:off x="4154311" y="3838222"/>
            <a:ext cx="763338" cy="19191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E5E98B41-2590-4B87-A419-4374C55BAB96}"/>
              </a:ext>
            </a:extLst>
          </p:cNvPr>
          <p:cNvCxnSpPr/>
          <p:nvPr/>
        </p:nvCxnSpPr>
        <p:spPr>
          <a:xfrm flipH="1">
            <a:off x="4154311" y="4521200"/>
            <a:ext cx="763338" cy="19191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DB37A770-2DDA-4EAE-989A-BD86703DD23B}"/>
              </a:ext>
            </a:extLst>
          </p:cNvPr>
          <p:cNvCxnSpPr/>
          <p:nvPr/>
        </p:nvCxnSpPr>
        <p:spPr>
          <a:xfrm flipH="1">
            <a:off x="4190331" y="5130800"/>
            <a:ext cx="763338" cy="19191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D6B1D1CF-E4EC-47DB-9FD6-4C9B62925F27}"/>
              </a:ext>
            </a:extLst>
          </p:cNvPr>
          <p:cNvCxnSpPr/>
          <p:nvPr/>
        </p:nvCxnSpPr>
        <p:spPr>
          <a:xfrm flipH="1">
            <a:off x="4190331" y="5717822"/>
            <a:ext cx="763338" cy="19191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75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2882477" y="550444"/>
            <a:ext cx="4070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Inicio de Sesión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86609D-A038-4A3E-837C-1ADE9AD6D6EB}"/>
              </a:ext>
            </a:extLst>
          </p:cNvPr>
          <p:cNvSpPr txBox="1"/>
          <p:nvPr/>
        </p:nvSpPr>
        <p:spPr>
          <a:xfrm>
            <a:off x="201365" y="1849413"/>
            <a:ext cx="58607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Al actualizar la contraseña de manera correcta se mostrará un mensaje de bienvenida y será redireccionado al módulo de 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Inicio</a:t>
            </a:r>
            <a:r>
              <a:rPr lang="es-MX" sz="240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. </a:t>
            </a:r>
            <a:endParaRPr lang="es-MX" sz="3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736ADB8-3661-4F6F-A6C5-241D96833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31" y="3698239"/>
            <a:ext cx="5361292" cy="216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13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3266299" y="358533"/>
            <a:ext cx="29177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Olvide mi </a:t>
            </a:r>
          </a:p>
          <a:p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contraseña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86609D-A038-4A3E-837C-1ADE9AD6D6EB}"/>
              </a:ext>
            </a:extLst>
          </p:cNvPr>
          <p:cNvSpPr txBox="1"/>
          <p:nvPr/>
        </p:nvSpPr>
        <p:spPr>
          <a:xfrm>
            <a:off x="296404" y="2469956"/>
            <a:ext cx="51495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Si ha olvidado la contraseña podrá ingresar a la opción “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Olvidé mi contraseña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”.</a:t>
            </a:r>
          </a:p>
          <a:p>
            <a:pPr algn="just"/>
            <a:endParaRPr lang="es-MX" sz="2400" dirty="0">
              <a:latin typeface="Microsoft Sans Serif" panose="020B0604020202020204" pitchFamily="34" charset="0"/>
            </a:endParaRPr>
          </a:p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Dando clic en el vínculo que se encuentra en la parte 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inferior izquierda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del </a:t>
            </a:r>
            <a:r>
              <a:rPr lang="es-MX" sz="2400" dirty="0">
                <a:latin typeface="Microsoft Sans Serif" panose="020B0604020202020204" pitchFamily="34" charset="0"/>
              </a:rPr>
              <a:t>f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ormulario de acceso al sistema. 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3057011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290F493-7534-40C6-AC57-70833AE630DC}"/>
              </a:ext>
            </a:extLst>
          </p:cNvPr>
          <p:cNvSpPr txBox="1"/>
          <p:nvPr/>
        </p:nvSpPr>
        <p:spPr>
          <a:xfrm>
            <a:off x="3266299" y="358533"/>
            <a:ext cx="29177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Olvide mi </a:t>
            </a:r>
          </a:p>
          <a:p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contraseña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930505-4D8E-4F14-9519-6A653E150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62" y="2028048"/>
            <a:ext cx="4795520" cy="4246880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0E5C5E41-05CB-49FA-925D-EDE24907AF83}"/>
              </a:ext>
            </a:extLst>
          </p:cNvPr>
          <p:cNvCxnSpPr>
            <a:cxnSpLocks/>
          </p:cNvCxnSpPr>
          <p:nvPr/>
        </p:nvCxnSpPr>
        <p:spPr>
          <a:xfrm>
            <a:off x="0" y="5508978"/>
            <a:ext cx="666044" cy="3725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E83BB700-69C4-4252-A591-91DA0F0B046F}"/>
              </a:ext>
            </a:extLst>
          </p:cNvPr>
          <p:cNvSpPr/>
          <p:nvPr/>
        </p:nvSpPr>
        <p:spPr>
          <a:xfrm>
            <a:off x="666044" y="5700889"/>
            <a:ext cx="1682045" cy="666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662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3266299" y="358533"/>
            <a:ext cx="29177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Olvide mi </a:t>
            </a:r>
          </a:p>
          <a:p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contraseña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5A83DA-A689-4741-9FE1-8836EE6A3E86}"/>
              </a:ext>
            </a:extLst>
          </p:cNvPr>
          <p:cNvSpPr txBox="1"/>
          <p:nvPr/>
        </p:nvSpPr>
        <p:spPr>
          <a:xfrm>
            <a:off x="118531" y="1783573"/>
            <a:ext cx="5277558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Se mostrará una ventana en la cual muestra un formulario para restablecimiento de contraseña.</a:t>
            </a:r>
          </a:p>
          <a:p>
            <a:pPr algn="just"/>
            <a:endParaRPr lang="es-MX" sz="1500" b="0" i="0" u="none" strike="noStrik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Ingresar el 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número de empleado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 y dar clic en el vínculo “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Enviar contraseña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”. </a:t>
            </a:r>
          </a:p>
          <a:p>
            <a:pPr algn="just"/>
            <a:endParaRPr lang="es-MX" sz="1500" dirty="0">
              <a:latin typeface="Microsoft Sans Serif" panose="020B0604020202020204" pitchFamily="34" charset="0"/>
            </a:endParaRPr>
          </a:p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Se enviará un </a:t>
            </a:r>
            <a:r>
              <a:rPr lang="es-MX" sz="2400" b="1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correo electrónico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 con la nueva contraseña.</a:t>
            </a:r>
          </a:p>
          <a:p>
            <a:pPr algn="just"/>
            <a:endParaRPr lang="es-MX" sz="1500" dirty="0">
              <a:latin typeface="Microsoft Sans Serif" panose="020B0604020202020204" pitchFamily="34" charset="0"/>
            </a:endParaRPr>
          </a:p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Se deberá de revisar la “</a:t>
            </a:r>
            <a:r>
              <a:rPr lang="es-MX" sz="2400" b="1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Bandeja de Entrada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” o “</a:t>
            </a:r>
            <a:r>
              <a:rPr lang="es-MX" sz="2400" b="1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Correo no deseado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” (</a:t>
            </a:r>
            <a:r>
              <a:rPr lang="es-MX" sz="2400" b="1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SPAM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)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594635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3266299" y="358533"/>
            <a:ext cx="29177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Olvide mi </a:t>
            </a:r>
          </a:p>
          <a:p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contraseña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9D66F1F-6D72-4A70-A0A9-E84A324F9B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0" t="5615" r="1814" b="4592"/>
          <a:stretch/>
        </p:blipFill>
        <p:spPr>
          <a:xfrm>
            <a:off x="165241" y="1777964"/>
            <a:ext cx="5709897" cy="19868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B07169A-FBCA-4D68-B1ED-212CF63D50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41" r="16686" b="25707"/>
          <a:stretch/>
        </p:blipFill>
        <p:spPr>
          <a:xfrm>
            <a:off x="165240" y="4007554"/>
            <a:ext cx="5429251" cy="2359379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CF9A7C46-F16B-488D-BD0D-EA36A8156A66}"/>
              </a:ext>
            </a:extLst>
          </p:cNvPr>
          <p:cNvCxnSpPr/>
          <p:nvPr/>
        </p:nvCxnSpPr>
        <p:spPr>
          <a:xfrm>
            <a:off x="0" y="2348089"/>
            <a:ext cx="541867" cy="3725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93A7B934-85E7-40F4-8AEF-990347E609F6}"/>
              </a:ext>
            </a:extLst>
          </p:cNvPr>
          <p:cNvCxnSpPr>
            <a:cxnSpLocks/>
          </p:cNvCxnSpPr>
          <p:nvPr/>
        </p:nvCxnSpPr>
        <p:spPr>
          <a:xfrm flipH="1">
            <a:off x="4343275" y="2534355"/>
            <a:ext cx="477081" cy="2370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3BF68C3-127F-4B06-BCC8-4A0A2E1BD32E}"/>
              </a:ext>
            </a:extLst>
          </p:cNvPr>
          <p:cNvSpPr/>
          <p:nvPr/>
        </p:nvSpPr>
        <p:spPr>
          <a:xfrm>
            <a:off x="1546578" y="3872089"/>
            <a:ext cx="3488266" cy="12756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3175988" y="505288"/>
            <a:ext cx="3587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Módulo Inicio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18C6BFC-D848-479F-97F1-7143437F873D}"/>
              </a:ext>
            </a:extLst>
          </p:cNvPr>
          <p:cNvSpPr txBox="1"/>
          <p:nvPr/>
        </p:nvSpPr>
        <p:spPr>
          <a:xfrm>
            <a:off x="318886" y="2960890"/>
            <a:ext cx="52126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En este módulo se visualizará la página principal del sistema, en donde se muestran los datos del perfil de la persona que inició sesión.</a:t>
            </a:r>
          </a:p>
        </p:txBody>
      </p:sp>
    </p:spTree>
    <p:extLst>
      <p:ext uri="{BB962C8B-B14F-4D97-AF65-F5344CB8AC3E}">
        <p14:creationId xmlns:p14="http://schemas.microsoft.com/office/powerpoint/2010/main" val="1735594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3175988" y="505288"/>
            <a:ext cx="3587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Módulo Inicio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18C6BFC-D848-479F-97F1-7143437F873D}"/>
              </a:ext>
            </a:extLst>
          </p:cNvPr>
          <p:cNvSpPr txBox="1"/>
          <p:nvPr/>
        </p:nvSpPr>
        <p:spPr>
          <a:xfrm>
            <a:off x="183419" y="1899734"/>
            <a:ext cx="5212669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Del lado izquierdo se podrá visualizar el menú del sistema.</a:t>
            </a:r>
          </a:p>
          <a:p>
            <a:pPr algn="just"/>
            <a:endParaRPr lang="es-MX" sz="2000" dirty="0">
              <a:latin typeface="Microsoft Sans Serif" panose="020B0604020202020204" pitchFamily="34" charset="0"/>
            </a:endParaRPr>
          </a:p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En la parte central se muestran los datos de quien accedió al sistema. </a:t>
            </a:r>
          </a:p>
          <a:p>
            <a:pPr algn="just"/>
            <a:endParaRPr lang="es-MX" sz="2000" dirty="0">
              <a:latin typeface="Microsoft Sans Serif" panose="020B0604020202020204" pitchFamily="34" charset="0"/>
            </a:endParaRPr>
          </a:p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Así como un formulario en el cual se podrán actualizar los siguientes datos:</a:t>
            </a:r>
          </a:p>
          <a:p>
            <a:pPr algn="just"/>
            <a:endParaRPr lang="es-MX" sz="1800" b="0" i="0" u="none" strike="noStrik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• 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Correo electrónico </a:t>
            </a:r>
          </a:p>
          <a:p>
            <a:pPr algn="just"/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• Teléfono </a:t>
            </a:r>
          </a:p>
          <a:p>
            <a:pPr algn="just"/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• Contraseña.  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5771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3334035" y="494000"/>
            <a:ext cx="3376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Introducción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CA58706-23B5-4A98-B684-AE44EB320592}"/>
              </a:ext>
            </a:extLst>
          </p:cNvPr>
          <p:cNvSpPr txBox="1"/>
          <p:nvPr/>
        </p:nvSpPr>
        <p:spPr>
          <a:xfrm>
            <a:off x="47453" y="1617459"/>
            <a:ext cx="57036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De acuerdo con los cambios fiscales que cada año se presentan, es de gran importancia que 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todos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 los colaboradores 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activos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 de los 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Servicios de Salud del Estado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 de Puebla presenten a través de la 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Constancia de Situación Fiscal</a:t>
            </a:r>
            <a:r>
              <a:rPr lang="es-MX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la información actualizada de su domicilio fiscal.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B0E20AB-D1A3-4469-BDD5-5661297F8487}"/>
              </a:ext>
            </a:extLst>
          </p:cNvPr>
          <p:cNvGrpSpPr/>
          <p:nvPr/>
        </p:nvGrpSpPr>
        <p:grpSpPr>
          <a:xfrm>
            <a:off x="2346158" y="4535904"/>
            <a:ext cx="1500607" cy="2286000"/>
            <a:chOff x="6063916" y="2743200"/>
            <a:chExt cx="1500607" cy="2286000"/>
          </a:xfrm>
        </p:grpSpPr>
        <p:pic>
          <p:nvPicPr>
            <p:cNvPr id="1026" name="Picture 2" descr="Código Fiscal de la Federación eBook : México: Amazon.com.mx: Tienda Kindle">
              <a:extLst>
                <a:ext uri="{FF2B5EF4-FFF2-40B4-BE49-F238E27FC236}">
                  <a16:creationId xmlns:a16="http://schemas.microsoft.com/office/drawing/2014/main" id="{A22AE0F3-AD55-4FAF-B1C1-246F65DFCF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4" t="7633" r="9028" b="7860"/>
            <a:stretch/>
          </p:blipFill>
          <p:spPr bwMode="auto">
            <a:xfrm>
              <a:off x="6063916" y="2743200"/>
              <a:ext cx="1500607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50AB94E3-53FC-4E8A-B818-DCC9B50D8C2A}"/>
                </a:ext>
              </a:extLst>
            </p:cNvPr>
            <p:cNvSpPr/>
            <p:nvPr/>
          </p:nvSpPr>
          <p:spPr>
            <a:xfrm>
              <a:off x="6710280" y="3429000"/>
              <a:ext cx="854243" cy="336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990185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3175988" y="505288"/>
            <a:ext cx="3587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Módulo Inicio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3038849-B724-4CFE-9C3F-71E94D88B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022" y="2567518"/>
            <a:ext cx="5686664" cy="3009193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19F0FA95-1146-40FE-B606-304D5C238145}"/>
              </a:ext>
            </a:extLst>
          </p:cNvPr>
          <p:cNvCxnSpPr>
            <a:cxnSpLocks/>
          </p:cNvCxnSpPr>
          <p:nvPr/>
        </p:nvCxnSpPr>
        <p:spPr>
          <a:xfrm flipH="1">
            <a:off x="824089" y="2360084"/>
            <a:ext cx="767645" cy="41486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46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3175988" y="505288"/>
            <a:ext cx="3587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Módulo Inicio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7570FC-5677-425C-9F94-A411E6F0D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063" y="2011115"/>
            <a:ext cx="3221849" cy="36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93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3175988" y="505288"/>
            <a:ext cx="3587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Módulo Inicio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BD1857-86D0-4FD8-BDDA-51627E024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8221"/>
            <a:ext cx="5650617" cy="3622312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13995EF5-4AA4-4B42-9E78-2F0F27956FB0}"/>
              </a:ext>
            </a:extLst>
          </p:cNvPr>
          <p:cNvCxnSpPr>
            <a:cxnSpLocks/>
          </p:cNvCxnSpPr>
          <p:nvPr/>
        </p:nvCxnSpPr>
        <p:spPr>
          <a:xfrm flipH="1">
            <a:off x="1320800" y="4380089"/>
            <a:ext cx="474133" cy="1580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A77881D8-6213-49F7-8E50-9044C2EBA835}"/>
              </a:ext>
            </a:extLst>
          </p:cNvPr>
          <p:cNvCxnSpPr>
            <a:cxnSpLocks/>
          </p:cNvCxnSpPr>
          <p:nvPr/>
        </p:nvCxnSpPr>
        <p:spPr>
          <a:xfrm flipH="1">
            <a:off x="1320799" y="4763912"/>
            <a:ext cx="474133" cy="1580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F25E3B56-B406-4754-9E21-0364C5317B5C}"/>
              </a:ext>
            </a:extLst>
          </p:cNvPr>
          <p:cNvCxnSpPr>
            <a:cxnSpLocks/>
          </p:cNvCxnSpPr>
          <p:nvPr/>
        </p:nvCxnSpPr>
        <p:spPr>
          <a:xfrm flipH="1">
            <a:off x="3747910" y="4380089"/>
            <a:ext cx="474133" cy="1580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3AEDF1EA-6E06-4206-8681-FA74C0959724}"/>
              </a:ext>
            </a:extLst>
          </p:cNvPr>
          <p:cNvCxnSpPr>
            <a:cxnSpLocks/>
          </p:cNvCxnSpPr>
          <p:nvPr/>
        </p:nvCxnSpPr>
        <p:spPr>
          <a:xfrm flipH="1">
            <a:off x="3747909" y="4837289"/>
            <a:ext cx="474133" cy="1580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839511BD-7E39-444E-B8CC-BD4D23C918A3}"/>
              </a:ext>
            </a:extLst>
          </p:cNvPr>
          <p:cNvCxnSpPr>
            <a:cxnSpLocks/>
          </p:cNvCxnSpPr>
          <p:nvPr/>
        </p:nvCxnSpPr>
        <p:spPr>
          <a:xfrm flipH="1">
            <a:off x="5413550" y="5209823"/>
            <a:ext cx="474133" cy="1580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08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3695277" y="335955"/>
            <a:ext cx="26372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Módulo </a:t>
            </a:r>
          </a:p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Mis Datos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D3B1EBB-6257-429F-8501-2368941309DE}"/>
              </a:ext>
            </a:extLst>
          </p:cNvPr>
          <p:cNvSpPr txBox="1"/>
          <p:nvPr/>
        </p:nvSpPr>
        <p:spPr>
          <a:xfrm>
            <a:off x="174976" y="2697973"/>
            <a:ext cx="53452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En este modulo el usuario podrá modificar sus datos personales, su domicilio y cargar los archivos solicitados, como lo son la 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Constancia de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S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ituación Fiscal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 y la 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Identificación Oficial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 (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INE/IFE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)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94186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3695277" y="335955"/>
            <a:ext cx="26372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Módulo </a:t>
            </a:r>
          </a:p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Mis Datos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E14B5A-C332-48DB-B624-876B9E786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035" y="2206412"/>
            <a:ext cx="3205075" cy="3336431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6A1AA91E-0596-415D-AD26-0340C11250AF}"/>
              </a:ext>
            </a:extLst>
          </p:cNvPr>
          <p:cNvCxnSpPr>
            <a:cxnSpLocks/>
          </p:cNvCxnSpPr>
          <p:nvPr/>
        </p:nvCxnSpPr>
        <p:spPr>
          <a:xfrm flipH="1">
            <a:off x="4167241" y="4210756"/>
            <a:ext cx="846666" cy="2709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28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3695277" y="335955"/>
            <a:ext cx="26372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Módulo </a:t>
            </a:r>
          </a:p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Mis Datos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AF0E3F7-77A6-43C0-8B03-AFF30A17F3A2}"/>
              </a:ext>
            </a:extLst>
          </p:cNvPr>
          <p:cNvSpPr txBox="1"/>
          <p:nvPr/>
        </p:nvSpPr>
        <p:spPr>
          <a:xfrm>
            <a:off x="468489" y="2775593"/>
            <a:ext cx="50517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El módulo se divide en 3 secciones: </a:t>
            </a:r>
          </a:p>
          <a:p>
            <a:pPr algn="just"/>
            <a:endParaRPr lang="es-MX" sz="2000" b="0" i="0" u="none" strike="noStrik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• 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Personal </a:t>
            </a:r>
          </a:p>
          <a:p>
            <a:pPr algn="just"/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• Domicilio </a:t>
            </a:r>
          </a:p>
          <a:p>
            <a:pPr algn="just"/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• Fiscal </a:t>
            </a:r>
          </a:p>
        </p:txBody>
      </p:sp>
    </p:spTree>
    <p:extLst>
      <p:ext uri="{BB962C8B-B14F-4D97-AF65-F5344CB8AC3E}">
        <p14:creationId xmlns:p14="http://schemas.microsoft.com/office/powerpoint/2010/main" val="4117928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3695277" y="335955"/>
            <a:ext cx="26372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Módulo </a:t>
            </a:r>
          </a:p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Mis Datos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AF0E3F7-77A6-43C0-8B03-AFF30A17F3A2}"/>
              </a:ext>
            </a:extLst>
          </p:cNvPr>
          <p:cNvSpPr txBox="1"/>
          <p:nvPr/>
        </p:nvSpPr>
        <p:spPr>
          <a:xfrm>
            <a:off x="141112" y="2662703"/>
            <a:ext cx="544688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La sección de “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Personal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” muestra la información de número de empleado, nombre y los campos modificables correo electrónico y teléfono (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de igual manera estos pueden ser modificados en el módulo de inicio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). </a:t>
            </a:r>
          </a:p>
          <a:p>
            <a:pPr algn="just"/>
            <a:endParaRPr lang="es-MX" sz="2400" dirty="0">
              <a:latin typeface="Microsoft Sans Serif" panose="020B0604020202020204" pitchFamily="34" charset="0"/>
            </a:endParaRPr>
          </a:p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Dar clic en el botón “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Actualizar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” para guardar la información.</a:t>
            </a:r>
            <a:endParaRPr lang="es-MX" sz="3200" b="0" i="0" u="none" strike="noStrik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795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3695277" y="335955"/>
            <a:ext cx="26372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Módulo </a:t>
            </a:r>
          </a:p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Mis Datos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60D746F-FE5E-4DA4-9F5D-229F67B82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1" y="2631064"/>
            <a:ext cx="5673344" cy="299080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17759D2-4247-4445-A13A-08C74845DBB5}"/>
              </a:ext>
            </a:extLst>
          </p:cNvPr>
          <p:cNvSpPr/>
          <p:nvPr/>
        </p:nvSpPr>
        <p:spPr>
          <a:xfrm>
            <a:off x="0" y="2810933"/>
            <a:ext cx="925689" cy="50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87D930B-E6A0-43C2-A637-2C46697120E0}"/>
              </a:ext>
            </a:extLst>
          </p:cNvPr>
          <p:cNvSpPr/>
          <p:nvPr/>
        </p:nvSpPr>
        <p:spPr>
          <a:xfrm>
            <a:off x="2847647" y="3318933"/>
            <a:ext cx="1159909" cy="632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BC30947-8CBA-42B8-99CA-F98F9CE31FCF}"/>
              </a:ext>
            </a:extLst>
          </p:cNvPr>
          <p:cNvSpPr/>
          <p:nvPr/>
        </p:nvSpPr>
        <p:spPr>
          <a:xfrm>
            <a:off x="2842001" y="4035778"/>
            <a:ext cx="1159909" cy="632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Flecha: hacia arriba 9">
            <a:extLst>
              <a:ext uri="{FF2B5EF4-FFF2-40B4-BE49-F238E27FC236}">
                <a16:creationId xmlns:a16="http://schemas.microsoft.com/office/drawing/2014/main" id="{62F3D90B-FCD2-40EA-BEFC-03DA3801AA82}"/>
              </a:ext>
            </a:extLst>
          </p:cNvPr>
          <p:cNvSpPr/>
          <p:nvPr/>
        </p:nvSpPr>
        <p:spPr>
          <a:xfrm>
            <a:off x="4346223" y="5418666"/>
            <a:ext cx="293511" cy="620889"/>
          </a:xfrm>
          <a:prstGeom prst="upArrow">
            <a:avLst>
              <a:gd name="adj1" fmla="val 50000"/>
              <a:gd name="adj2" fmla="val 777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132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3695277" y="335955"/>
            <a:ext cx="26372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Módulo </a:t>
            </a:r>
          </a:p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Mis Datos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AF0E3F7-77A6-43C0-8B03-AFF30A17F3A2}"/>
              </a:ext>
            </a:extLst>
          </p:cNvPr>
          <p:cNvSpPr txBox="1"/>
          <p:nvPr/>
        </p:nvSpPr>
        <p:spPr>
          <a:xfrm>
            <a:off x="95956" y="3183394"/>
            <a:ext cx="51985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La sección de “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Domicilio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” muestra la información del domicilio del usuario, la cual debe ser actualizada para coincidir con el “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Domicilio Fiscal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” registrado ante el 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SAT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4369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3695277" y="335955"/>
            <a:ext cx="26372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Módulo </a:t>
            </a:r>
          </a:p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Mis Datos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AF0E3F7-77A6-43C0-8B03-AFF30A17F3A2}"/>
              </a:ext>
            </a:extLst>
          </p:cNvPr>
          <p:cNvSpPr txBox="1"/>
          <p:nvPr/>
        </p:nvSpPr>
        <p:spPr>
          <a:xfrm>
            <a:off x="150567" y="2257707"/>
            <a:ext cx="529067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Los datos a modificar son los siguientes:</a:t>
            </a:r>
          </a:p>
          <a:p>
            <a:pPr algn="just"/>
            <a:endParaRPr lang="es-MX" sz="2000" b="0" i="0" u="none" strike="noStrik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• Calle (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obligatorio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)</a:t>
            </a:r>
          </a:p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• Número exterior (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obligatorio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)</a:t>
            </a:r>
          </a:p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• Número interior</a:t>
            </a:r>
          </a:p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• Vivienda Propia (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obligatorio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)</a:t>
            </a:r>
          </a:p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• Tiempo de radicar en domicilio en años (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obligatorio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)</a:t>
            </a:r>
          </a:p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• Código Postal (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obligatorio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)</a:t>
            </a:r>
          </a:p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• Colonia (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obligatorio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7631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3334035" y="494000"/>
            <a:ext cx="3376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Introducción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CA58706-23B5-4A98-B684-AE44EB320592}"/>
              </a:ext>
            </a:extLst>
          </p:cNvPr>
          <p:cNvSpPr txBox="1"/>
          <p:nvPr/>
        </p:nvSpPr>
        <p:spPr>
          <a:xfrm>
            <a:off x="157383" y="2570160"/>
            <a:ext cx="54854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Esto con el objetivo de cumplir con los requisitos del llenado del CFDI de nómina ya que a partir del año 2022 se vuelve obligatorio integrar esta información.</a:t>
            </a:r>
            <a:endParaRPr lang="es-MX" sz="1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5486267-B30F-42BC-ADB7-33A67B378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325" y="5017164"/>
            <a:ext cx="2352675" cy="17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22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3695277" y="335955"/>
            <a:ext cx="26372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Módulo </a:t>
            </a:r>
          </a:p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Mis Datos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AF0E3F7-77A6-43C0-8B03-AFF30A17F3A2}"/>
              </a:ext>
            </a:extLst>
          </p:cNvPr>
          <p:cNvSpPr txBox="1"/>
          <p:nvPr/>
        </p:nvSpPr>
        <p:spPr>
          <a:xfrm>
            <a:off x="184433" y="2810863"/>
            <a:ext cx="529067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Los campos de Municipio y Estado serán cargados por el sistema después de seleccionar una Colonia valida.</a:t>
            </a:r>
          </a:p>
          <a:p>
            <a:pPr algn="just"/>
            <a:endParaRPr lang="es-MX" sz="2400" dirty="0">
              <a:latin typeface="Microsoft Sans Serif" panose="020B0604020202020204" pitchFamily="34" charset="0"/>
            </a:endParaRPr>
          </a:p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Dar clic en el botón “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Actualizar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” para guardar la información.</a:t>
            </a:r>
          </a:p>
          <a:p>
            <a:pPr algn="just"/>
            <a:endParaRPr lang="es-MX" sz="2400" b="0" i="0" u="none" strike="noStrik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831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3695277" y="335955"/>
            <a:ext cx="26372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Módulo </a:t>
            </a:r>
          </a:p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Mis Datos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9E80106-3FAA-4C59-98D0-8245C9811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931"/>
          <a:stretch/>
        </p:blipFill>
        <p:spPr>
          <a:xfrm>
            <a:off x="0" y="2822818"/>
            <a:ext cx="5536399" cy="274260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8DE8723-5EFF-4298-92F7-7176D5B87688}"/>
              </a:ext>
            </a:extLst>
          </p:cNvPr>
          <p:cNvSpPr/>
          <p:nvPr/>
        </p:nvSpPr>
        <p:spPr>
          <a:xfrm>
            <a:off x="846669" y="2889956"/>
            <a:ext cx="869243" cy="440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9C3E260-A1FB-435A-80F3-1B85F12ADF66}"/>
              </a:ext>
            </a:extLst>
          </p:cNvPr>
          <p:cNvSpPr/>
          <p:nvPr/>
        </p:nvSpPr>
        <p:spPr>
          <a:xfrm>
            <a:off x="67733" y="3429000"/>
            <a:ext cx="2438400" cy="21364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DCB1927-F3D7-4490-82D6-3FF2DE6666AB}"/>
              </a:ext>
            </a:extLst>
          </p:cNvPr>
          <p:cNvSpPr/>
          <p:nvPr/>
        </p:nvSpPr>
        <p:spPr>
          <a:xfrm>
            <a:off x="3107208" y="3431823"/>
            <a:ext cx="1995370" cy="14788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: hacia arriba 11">
            <a:extLst>
              <a:ext uri="{FF2B5EF4-FFF2-40B4-BE49-F238E27FC236}">
                <a16:creationId xmlns:a16="http://schemas.microsoft.com/office/drawing/2014/main" id="{D41ED4F9-9A1A-42B1-B6B9-5E4CE611DA97}"/>
              </a:ext>
            </a:extLst>
          </p:cNvPr>
          <p:cNvSpPr/>
          <p:nvPr/>
        </p:nvSpPr>
        <p:spPr>
          <a:xfrm>
            <a:off x="3401766" y="5440648"/>
            <a:ext cx="293511" cy="620889"/>
          </a:xfrm>
          <a:prstGeom prst="upArrow">
            <a:avLst>
              <a:gd name="adj1" fmla="val 50000"/>
              <a:gd name="adj2" fmla="val 777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793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3695277" y="335955"/>
            <a:ext cx="26372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Módulo </a:t>
            </a:r>
          </a:p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Mis Datos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8D20771-6DEC-4C3E-BBEF-17A8AE851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191" y="1987408"/>
            <a:ext cx="2944142" cy="4081651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52711734-92CD-4C5F-A5F6-ECDDC855EC33}"/>
              </a:ext>
            </a:extLst>
          </p:cNvPr>
          <p:cNvCxnSpPr>
            <a:cxnSpLocks/>
          </p:cNvCxnSpPr>
          <p:nvPr/>
        </p:nvCxnSpPr>
        <p:spPr>
          <a:xfrm>
            <a:off x="711816" y="2223911"/>
            <a:ext cx="577375" cy="1693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8ADC7F2-DF3F-44C5-B518-41C14B8A8D7F}"/>
              </a:ext>
            </a:extLst>
          </p:cNvPr>
          <p:cNvSpPr/>
          <p:nvPr/>
        </p:nvSpPr>
        <p:spPr>
          <a:xfrm>
            <a:off x="1289191" y="2909711"/>
            <a:ext cx="2018453" cy="3159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825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3695277" y="335955"/>
            <a:ext cx="26372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Módulo </a:t>
            </a:r>
          </a:p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Mis Datos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52711734-92CD-4C5F-A5F6-ECDDC855EC33}"/>
              </a:ext>
            </a:extLst>
          </p:cNvPr>
          <p:cNvCxnSpPr>
            <a:cxnSpLocks/>
          </p:cNvCxnSpPr>
          <p:nvPr/>
        </p:nvCxnSpPr>
        <p:spPr>
          <a:xfrm>
            <a:off x="711816" y="2223911"/>
            <a:ext cx="577375" cy="1693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A3CDB8EF-32D7-447F-815C-D14A00940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191" y="1908385"/>
            <a:ext cx="3090898" cy="3819467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F8ADC7F2-DF3F-44C5-B518-41C14B8A8D7F}"/>
              </a:ext>
            </a:extLst>
          </p:cNvPr>
          <p:cNvSpPr/>
          <p:nvPr/>
        </p:nvSpPr>
        <p:spPr>
          <a:xfrm>
            <a:off x="1289191" y="2909711"/>
            <a:ext cx="991165" cy="6237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4195FEB-FBA3-4CBC-ACDA-E9E3B5807983}"/>
              </a:ext>
            </a:extLst>
          </p:cNvPr>
          <p:cNvSpPr/>
          <p:nvPr/>
        </p:nvSpPr>
        <p:spPr>
          <a:xfrm>
            <a:off x="1289190" y="3731759"/>
            <a:ext cx="991165" cy="1641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540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3695277" y="335955"/>
            <a:ext cx="26372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Módulo </a:t>
            </a:r>
          </a:p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Mis Datos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1CC522E-3B82-4AC3-A471-B53103DED144}"/>
              </a:ext>
            </a:extLst>
          </p:cNvPr>
          <p:cNvSpPr txBox="1"/>
          <p:nvPr/>
        </p:nvSpPr>
        <p:spPr>
          <a:xfrm>
            <a:off x="208844" y="2830591"/>
            <a:ext cx="51985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La sección de “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Fiscal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” muestra la información del RFC y la opción para cargar los archivos requeridos, como lo son la 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Constancia de Situación Fiscal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 y la 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Identificación Oficial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(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INE/IFE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).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062864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3695277" y="335955"/>
            <a:ext cx="26372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Módulo </a:t>
            </a:r>
          </a:p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Mis Datos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30C853A-A6F3-4E42-83D0-472E05EA3C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9" r="20741" b="24881"/>
          <a:stretch/>
        </p:blipFill>
        <p:spPr>
          <a:xfrm>
            <a:off x="0" y="2944625"/>
            <a:ext cx="5712178" cy="170138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4CC3429-0304-4B25-BEFD-92C0848F7F35}"/>
              </a:ext>
            </a:extLst>
          </p:cNvPr>
          <p:cNvSpPr/>
          <p:nvPr/>
        </p:nvSpPr>
        <p:spPr>
          <a:xfrm>
            <a:off x="1851380" y="3085540"/>
            <a:ext cx="869243" cy="440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D8C21B6-1579-44A5-9785-9F13539F0FB1}"/>
              </a:ext>
            </a:extLst>
          </p:cNvPr>
          <p:cNvSpPr/>
          <p:nvPr/>
        </p:nvSpPr>
        <p:spPr>
          <a:xfrm>
            <a:off x="0" y="3525807"/>
            <a:ext cx="1049867" cy="440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D9D2A95-6E72-43DE-AEDA-0D28CA2D340E}"/>
              </a:ext>
            </a:extLst>
          </p:cNvPr>
          <p:cNvSpPr/>
          <p:nvPr/>
        </p:nvSpPr>
        <p:spPr>
          <a:xfrm>
            <a:off x="3574314" y="3545563"/>
            <a:ext cx="2137863" cy="8458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890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3695277" y="335955"/>
            <a:ext cx="26372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Módulo </a:t>
            </a:r>
          </a:p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Mis Datos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1CC522E-3B82-4AC3-A471-B53103DED144}"/>
              </a:ext>
            </a:extLst>
          </p:cNvPr>
          <p:cNvSpPr txBox="1"/>
          <p:nvPr/>
        </p:nvSpPr>
        <p:spPr>
          <a:xfrm>
            <a:off x="129822" y="2006504"/>
            <a:ext cx="541302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Para la carga de los archivos, dar clic en cada uno de los botones con el nombre del documento a subir, se mostrará una ventana para cargar el archivo en formato 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PDF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 el cual no debe tener un tamaño mayor a 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2Mb.</a:t>
            </a:r>
          </a:p>
          <a:p>
            <a:pPr algn="just"/>
            <a:endParaRPr lang="es-MX" sz="2000" b="0" i="0" u="none" strike="noStrik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Una vez cargado el archivo se mostrará un listado con los archivos cargados con la opción de 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visualizarlo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 o 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eliminarlo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 del sistema.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096011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3695277" y="335955"/>
            <a:ext cx="26372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Módulo </a:t>
            </a:r>
          </a:p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Mis Datos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BE9A7C2-7F8B-42CC-9B65-29D3269139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29" t="23632" r="18272" b="29338"/>
          <a:stretch/>
        </p:blipFill>
        <p:spPr>
          <a:xfrm>
            <a:off x="1083734" y="1885245"/>
            <a:ext cx="4001298" cy="1919110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4F13BFC7-344B-4C1C-8472-13AC8BF3AA53}"/>
              </a:ext>
            </a:extLst>
          </p:cNvPr>
          <p:cNvCxnSpPr>
            <a:cxnSpLocks/>
          </p:cNvCxnSpPr>
          <p:nvPr/>
        </p:nvCxnSpPr>
        <p:spPr>
          <a:xfrm>
            <a:off x="417688" y="2322430"/>
            <a:ext cx="666045" cy="15804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3B9730FF-4838-4CBA-986A-178567936A14}"/>
              </a:ext>
            </a:extLst>
          </p:cNvPr>
          <p:cNvCxnSpPr>
            <a:cxnSpLocks/>
          </p:cNvCxnSpPr>
          <p:nvPr/>
        </p:nvCxnSpPr>
        <p:spPr>
          <a:xfrm>
            <a:off x="417688" y="3063392"/>
            <a:ext cx="666045" cy="15804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C2239CB9-8274-41DF-9CC4-4B5452ED9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88" y="4030206"/>
            <a:ext cx="5006023" cy="1989804"/>
          </a:xfrm>
          <a:prstGeom prst="rect">
            <a:avLst/>
          </a:prstGeom>
        </p:spPr>
      </p:pic>
      <p:sp>
        <p:nvSpPr>
          <p:cNvPr id="15" name="Flecha: hacia arriba 14">
            <a:extLst>
              <a:ext uri="{FF2B5EF4-FFF2-40B4-BE49-F238E27FC236}">
                <a16:creationId xmlns:a16="http://schemas.microsoft.com/office/drawing/2014/main" id="{6F14398C-C844-4BB3-9274-FA0908257AF1}"/>
              </a:ext>
            </a:extLst>
          </p:cNvPr>
          <p:cNvSpPr/>
          <p:nvPr/>
        </p:nvSpPr>
        <p:spPr>
          <a:xfrm>
            <a:off x="3921055" y="6020010"/>
            <a:ext cx="293511" cy="579362"/>
          </a:xfrm>
          <a:prstGeom prst="upArrow">
            <a:avLst>
              <a:gd name="adj1" fmla="val 50000"/>
              <a:gd name="adj2" fmla="val 777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116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3695277" y="335955"/>
            <a:ext cx="26372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Módulo </a:t>
            </a:r>
          </a:p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Mis Datos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E1A1E50-6B1F-40A0-A82B-0BD88895B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6" y="1706575"/>
            <a:ext cx="6453745" cy="1817209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2E69374F-A7EB-4A45-B6FD-3F8344F14199}"/>
              </a:ext>
            </a:extLst>
          </p:cNvPr>
          <p:cNvCxnSpPr>
            <a:cxnSpLocks/>
          </p:cNvCxnSpPr>
          <p:nvPr/>
        </p:nvCxnSpPr>
        <p:spPr>
          <a:xfrm>
            <a:off x="6219569" y="2609383"/>
            <a:ext cx="0" cy="45719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6BFE32-5E9E-413D-A2C7-B5491AEF9642}"/>
              </a:ext>
            </a:extLst>
          </p:cNvPr>
          <p:cNvSpPr txBox="1"/>
          <p:nvPr/>
        </p:nvSpPr>
        <p:spPr>
          <a:xfrm>
            <a:off x="55756" y="3855196"/>
            <a:ext cx="52633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Para eliminar uno de los archivos cargados en el sistema, dar clic en el botón      el sistema pedirá </a:t>
            </a:r>
          </a:p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confirmación para proceder a borrar el archivo seleccionado, dar clic en el botón “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Continuar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”. </a:t>
            </a:r>
            <a:endParaRPr lang="es-MX" sz="24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DFFD428-3BA8-4388-9A55-72271A9BB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005" y="4615473"/>
            <a:ext cx="417055" cy="39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4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3695277" y="335955"/>
            <a:ext cx="26372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Módulo </a:t>
            </a:r>
          </a:p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Mis Datos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04714C-D27B-4810-B8C3-DAA15F8CD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30" y="1736901"/>
            <a:ext cx="4390828" cy="151892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60A182E-A2B4-48BC-8E79-D9C9A567D919}"/>
              </a:ext>
            </a:extLst>
          </p:cNvPr>
          <p:cNvSpPr txBox="1"/>
          <p:nvPr/>
        </p:nvSpPr>
        <p:spPr>
          <a:xfrm>
            <a:off x="256478" y="3422203"/>
            <a:ext cx="48284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En caso de ser eliminado el archivo el sistema mostrará el siguiente mensaje:</a:t>
            </a:r>
            <a:endParaRPr lang="es-MX" sz="2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1D999F4-9573-41B8-A9C9-58A1272E4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629" y="5196220"/>
            <a:ext cx="4512393" cy="85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09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3830746" y="550444"/>
            <a:ext cx="2295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Objetivo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CA58706-23B5-4A98-B684-AE44EB320592}"/>
              </a:ext>
            </a:extLst>
          </p:cNvPr>
          <p:cNvSpPr txBox="1"/>
          <p:nvPr/>
        </p:nvSpPr>
        <p:spPr>
          <a:xfrm>
            <a:off x="200523" y="1831395"/>
            <a:ext cx="56829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Desarrollar un aplicativo que permita realizar la 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actualización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 de la información de contacto, así como la dirección del 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domicilio fiscal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 registrado ante el 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SAT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 por parte de los colaboradores de los Servicios de Salud del Estado de Puebla.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A4D6C01-9E9D-40D5-8D77-AF023944B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808"/>
          <a:stretch/>
        </p:blipFill>
        <p:spPr>
          <a:xfrm>
            <a:off x="2634018" y="4283367"/>
            <a:ext cx="2430963" cy="2574633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F635061-BF4D-421D-B95F-ACE5397CF93E}"/>
              </a:ext>
            </a:extLst>
          </p:cNvPr>
          <p:cNvSpPr/>
          <p:nvPr/>
        </p:nvSpPr>
        <p:spPr>
          <a:xfrm>
            <a:off x="4353636" y="5363570"/>
            <a:ext cx="423080" cy="464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2" name="Picture 4" descr="Icono de ubicación png imágenes | PNGWing">
            <a:extLst>
              <a:ext uri="{FF2B5EF4-FFF2-40B4-BE49-F238E27FC236}">
                <a16:creationId xmlns:a16="http://schemas.microsoft.com/office/drawing/2014/main" id="{32B79239-BE86-48A3-94E7-186168A77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62" y="5029215"/>
            <a:ext cx="855366" cy="85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9195AD42-D9E6-46CB-831B-9143F751A1C3}"/>
              </a:ext>
            </a:extLst>
          </p:cNvPr>
          <p:cNvSpPr/>
          <p:nvPr/>
        </p:nvSpPr>
        <p:spPr>
          <a:xfrm>
            <a:off x="4572000" y="6218936"/>
            <a:ext cx="930303" cy="639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DCEB071-3B8E-415A-83D6-665F2605F6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25" b="97500" l="36250" r="73438"/>
                    </a14:imgEffect>
                  </a14:imgLayer>
                </a14:imgProps>
              </a:ext>
            </a:extLst>
          </a:blip>
          <a:srcRect l="34105" t="5168" r="24498"/>
          <a:stretch/>
        </p:blipFill>
        <p:spPr>
          <a:xfrm>
            <a:off x="4493744" y="5324429"/>
            <a:ext cx="617757" cy="140237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4CAA081-76DF-419D-8638-2CA5000F59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5550" y="4835440"/>
            <a:ext cx="308040" cy="3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28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3830746" y="550444"/>
            <a:ext cx="2295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Objetivo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CA58706-23B5-4A98-B684-AE44EB320592}"/>
              </a:ext>
            </a:extLst>
          </p:cNvPr>
          <p:cNvSpPr txBox="1"/>
          <p:nvPr/>
        </p:nvSpPr>
        <p:spPr>
          <a:xfrm>
            <a:off x="92238" y="1490008"/>
            <a:ext cx="63446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Teniendo la posibilidad de adjuntar la evidencia necesaria como lo es la 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Constancia de Situación Fiscal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 y una 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Identificación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O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ficial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 ambos en formato 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PDF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.</a:t>
            </a:r>
            <a:endParaRPr lang="es-MX" sz="2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5AB74B-8ADA-480B-87B2-33BDF0EF8A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19" t="12998" r="15816" b="9176"/>
          <a:stretch/>
        </p:blipFill>
        <p:spPr>
          <a:xfrm>
            <a:off x="92238" y="3160271"/>
            <a:ext cx="3284622" cy="19290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F119848-A1CB-4F92-8D08-E2FBE21E79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76" t="6385" r="12826" b="43486"/>
          <a:stretch/>
        </p:blipFill>
        <p:spPr>
          <a:xfrm>
            <a:off x="3043988" y="5229424"/>
            <a:ext cx="2809374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7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3830746" y="550444"/>
            <a:ext cx="1928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Acceso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089177E-38EA-43C3-AB10-31BF46BA8141}"/>
              </a:ext>
            </a:extLst>
          </p:cNvPr>
          <p:cNvSpPr txBox="1"/>
          <p:nvPr/>
        </p:nvSpPr>
        <p:spPr>
          <a:xfrm>
            <a:off x="0" y="2951115"/>
            <a:ext cx="74595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http://</a:t>
            </a: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74.208.92.199</a:t>
            </a:r>
            <a:r>
              <a:rPr lang="es-MX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/misDatos</a:t>
            </a:r>
          </a:p>
        </p:txBody>
      </p:sp>
      <p:pic>
        <p:nvPicPr>
          <p:cNvPr id="3076" name="Picture 4" descr="Iconos De Equipo, Página Web, Diseño Web imagen png - imagen transparente  descarga gratuita">
            <a:extLst>
              <a:ext uri="{FF2B5EF4-FFF2-40B4-BE49-F238E27FC236}">
                <a16:creationId xmlns:a16="http://schemas.microsoft.com/office/drawing/2014/main" id="{6619BCCE-666C-46F3-A160-E30C95C5F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54" b="95000" l="24000" r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2631" r="23334" b="5303"/>
          <a:stretch/>
        </p:blipFill>
        <p:spPr bwMode="auto">
          <a:xfrm>
            <a:off x="2093494" y="3566668"/>
            <a:ext cx="1928733" cy="19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rifo - Iconos gratis de gestos">
            <a:extLst>
              <a:ext uri="{FF2B5EF4-FFF2-40B4-BE49-F238E27FC236}">
                <a16:creationId xmlns:a16="http://schemas.microsoft.com/office/drawing/2014/main" id="{19442CE3-2029-4A70-A675-934FE5AD0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0860">
            <a:off x="3180443" y="4870856"/>
            <a:ext cx="1507691" cy="150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08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2882477" y="550444"/>
            <a:ext cx="4070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Inicio de Sesión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CA58706-23B5-4A98-B684-AE44EB320592}"/>
              </a:ext>
            </a:extLst>
          </p:cNvPr>
          <p:cNvSpPr txBox="1"/>
          <p:nvPr/>
        </p:nvSpPr>
        <p:spPr>
          <a:xfrm>
            <a:off x="204235" y="2274838"/>
            <a:ext cx="57177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En este módulo se muestra el formulario de acceso al sistema, en el cual se debe ingresar el número de empleado y  contraseña. </a:t>
            </a:r>
          </a:p>
          <a:p>
            <a:pPr algn="just"/>
            <a:endParaRPr lang="es-MX" sz="2400" dirty="0">
              <a:latin typeface="Microsoft Sans Serif" panose="020B0604020202020204" pitchFamily="34" charset="0"/>
            </a:endParaRPr>
          </a:p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Dar clic en el botón “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Iniciar Sesión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”.</a:t>
            </a:r>
          </a:p>
          <a:p>
            <a:pPr algn="just"/>
            <a:endParaRPr lang="es-MX" sz="2400" dirty="0">
              <a:latin typeface="Microsoft Sans Serif" panose="020B0604020202020204" pitchFamily="34" charset="0"/>
            </a:endParaRPr>
          </a:p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Si los datos son correctos se mostrará un mensaje de 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bienvenida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 y será redireccionado al módulo de </a:t>
            </a:r>
            <a:r>
              <a:rPr lang="es-MX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</a:rPr>
              <a:t>Inicio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. 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1364263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2882477" y="550444"/>
            <a:ext cx="4070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Inicio de Sesión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17F9F80-4152-490A-AE31-A94D45F60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98" y="1948108"/>
            <a:ext cx="3908213" cy="4681421"/>
          </a:xfrm>
          <a:prstGeom prst="rect">
            <a:avLst/>
          </a:prstGeom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404F755A-48B9-4386-85CD-9D76BDE39601}"/>
              </a:ext>
            </a:extLst>
          </p:cNvPr>
          <p:cNvCxnSpPr>
            <a:cxnSpLocks/>
          </p:cNvCxnSpPr>
          <p:nvPr/>
        </p:nvCxnSpPr>
        <p:spPr>
          <a:xfrm flipH="1">
            <a:off x="4154311" y="3826933"/>
            <a:ext cx="812800" cy="2822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4B15E0C1-DFBE-4FEC-A473-ABD93E3711D3}"/>
              </a:ext>
            </a:extLst>
          </p:cNvPr>
          <p:cNvCxnSpPr>
            <a:cxnSpLocks/>
          </p:cNvCxnSpPr>
          <p:nvPr/>
        </p:nvCxnSpPr>
        <p:spPr>
          <a:xfrm flipH="1">
            <a:off x="4193822" y="4391377"/>
            <a:ext cx="773289" cy="2946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A557E0FB-0364-4214-8DA0-0C9E021B14C0}"/>
              </a:ext>
            </a:extLst>
          </p:cNvPr>
          <p:cNvCxnSpPr>
            <a:cxnSpLocks/>
          </p:cNvCxnSpPr>
          <p:nvPr/>
        </p:nvCxnSpPr>
        <p:spPr>
          <a:xfrm flipH="1">
            <a:off x="4193822" y="5392497"/>
            <a:ext cx="723827" cy="2754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53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A80C9AF-43FB-45FD-AA31-4711ED1240A4}"/>
              </a:ext>
            </a:extLst>
          </p:cNvPr>
          <p:cNvSpPr txBox="1"/>
          <p:nvPr/>
        </p:nvSpPr>
        <p:spPr>
          <a:xfrm>
            <a:off x="2882477" y="550444"/>
            <a:ext cx="4070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Inicio de Sesión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F07803-485B-4D61-93B6-831FD0AAB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58" y="2376875"/>
            <a:ext cx="5221238" cy="210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663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981</Words>
  <Application>Microsoft Office PowerPoint</Application>
  <PresentationFormat>Presentación en pantalla (4:3)</PresentationFormat>
  <Paragraphs>136</Paragraphs>
  <Slides>39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4" baseType="lpstr">
      <vt:lpstr>Arial</vt:lpstr>
      <vt:lpstr>Calibri</vt:lpstr>
      <vt:lpstr>Lucida Bright</vt:lpstr>
      <vt:lpstr>Microsoft Sans Serif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8</cp:revision>
  <dcterms:created xsi:type="dcterms:W3CDTF">2019-08-02T17:21:19Z</dcterms:created>
  <dcterms:modified xsi:type="dcterms:W3CDTF">2022-02-11T19:26:29Z</dcterms:modified>
</cp:coreProperties>
</file>